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6" r:id="rId2"/>
    <p:sldId id="271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5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0" d="100"/>
          <a:sy n="70" d="100"/>
        </p:scale>
        <p:origin x="1123" y="3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6C004-EE23-4883-BCC3-A4B0321C9A64}" type="datetimeFigureOut">
              <a:rPr lang="en-IN" smtClean="0"/>
              <a:t>03-09-2025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70654-9314-46D0-86AB-788E85DBE8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5700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EA5D-3BA0-40B7-B9DE-39828BB27BA6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322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4BAB-E261-400A-96A2-5D3F0D07FE3F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684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9EEE-E2CC-4A73-8928-19F1C8D95363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03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12F9-8ADD-47F5-B0E9-FF6A485FC13E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8759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1D6-1E20-4627-B5F4-A5D058807F33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2703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8DE2D-7571-43CA-9822-6915BADFE16E}" type="datetime1">
              <a:rPr lang="en-IN" smtClean="0"/>
              <a:t>03-09-2025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256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55929-F613-4FE7-8F3B-7A0584C03239}" type="datetime1">
              <a:rPr lang="en-IN" smtClean="0"/>
              <a:t>03-09-2025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865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7F2A-7634-4E9E-B86C-66E1F1F0A016}" type="datetime1">
              <a:rPr lang="en-IN" smtClean="0"/>
              <a:t>03-09-2025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4276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11201-CCA4-4AF8-811C-E37DF1A96E38}" type="datetime1">
              <a:rPr lang="en-IN" smtClean="0"/>
              <a:t>03-09-2025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029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D7FD3-10EA-4466-AD32-9613BC35DC73}" type="datetime1">
              <a:rPr lang="en-IN" smtClean="0"/>
              <a:t>03-09-2025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87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4D5-745A-48EA-B9F1-8500C02006C1}" type="datetime1">
              <a:rPr lang="en-IN" smtClean="0"/>
              <a:t>03-09-2025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7975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3593A-A382-461D-88A3-0BB52607631F}" type="datetime1">
              <a:rPr lang="en-IN" smtClean="0"/>
              <a:t>03-09-2025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4368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python/python_file_handling.asp" TargetMode="External"/><Relationship Id="rId7" Type="http://schemas.openxmlformats.org/officeDocument/2006/relationships/hyperlink" Target="https://www.investopedia.com/articles/optioninvestor/03/112003.asp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lpython.com/python-csv/" TargetMode="External"/><Relationship Id="rId5" Type="http://schemas.openxmlformats.org/officeDocument/2006/relationships/hyperlink" Target="https://www.nseindia.com/learn/option-strategy-builder" TargetMode="External"/><Relationship Id="rId4" Type="http://schemas.openxmlformats.org/officeDocument/2006/relationships/hyperlink" Target="https://www.geeksforgeeks.org/python-projects-beginner-to-advanced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7428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9DAE27-067B-181D-8C0D-6125CB6D2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3A9D6693-DEDB-F427-D771-A50E540CB5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7964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4C8F76-96F8-D0F6-EDAD-8C6ED9A1D78B}"/>
              </a:ext>
            </a:extLst>
          </p:cNvPr>
          <p:cNvSpPr txBox="1"/>
          <p:nvPr/>
        </p:nvSpPr>
        <p:spPr>
          <a:xfrm>
            <a:off x="5274733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Coding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80D31-10BB-1E91-5729-5B59014D5A4F}"/>
              </a:ext>
            </a:extLst>
          </p:cNvPr>
          <p:cNvSpPr txBox="1"/>
          <p:nvPr/>
        </p:nvSpPr>
        <p:spPr>
          <a:xfrm>
            <a:off x="478274" y="1444985"/>
            <a:ext cx="1053184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modules used: csv,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os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Core functions: add_trade(), display_trades(),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delete_trade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(),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update_trade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(),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search_trade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(),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clear_all_records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(),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initialize_file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()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Uses CSV file for data storage. 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FCDA07-72E0-3B80-B88F-02A0A8523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63524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B4A158-585F-408F-94F1-01D4D7A0C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17B2B8BA-D8DD-0C19-AEBB-9A4C3AC5DC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9328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5F035B-D7C1-905F-B83F-F6841EBA2BFD}"/>
              </a:ext>
            </a:extLst>
          </p:cNvPr>
          <p:cNvSpPr txBox="1"/>
          <p:nvPr/>
        </p:nvSpPr>
        <p:spPr>
          <a:xfrm>
            <a:off x="478275" y="1416993"/>
            <a:ext cx="10531847" cy="4739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Lightweight, efficient trade tracking system for retail traders.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Removes dependency on complex databases.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Future enhancements may include developing a graphical user interface (GUI) for improved usability, integrating analytics for detailed profit and loss summaries, connecting with real-time market APIs for dynamic data input, and migrating to relational databases to support scalability and performance.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8F46E6-1292-F445-5DFB-F88454383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378802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F7AE5D-9A24-0FAB-DD71-F1B96E6E5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EF1A05AE-BF77-5B7D-5559-DAC9B91D94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66591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LEARNING DURING SIP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89973-271A-E317-4FB2-761DA1D9540C}"/>
              </a:ext>
            </a:extLst>
          </p:cNvPr>
          <p:cNvSpPr txBox="1"/>
          <p:nvPr/>
        </p:nvSpPr>
        <p:spPr>
          <a:xfrm>
            <a:off x="478275" y="1416993"/>
            <a:ext cx="10531847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programming: modular and structured coding.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CSV file handling: secure read/write operations.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Data validation: unique composite keys.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CLI design: menu-driven interaction.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BC90B7-965D-DD44-7BD0-16A6E0690762}"/>
              </a:ext>
            </a:extLst>
          </p:cNvPr>
          <p:cNvSpPr txBox="1"/>
          <p:nvPr/>
        </p:nvSpPr>
        <p:spPr>
          <a:xfrm>
            <a:off x="71374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Technical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495E92-9AD0-767D-BEFD-78B3D6866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991028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B31CAD-BF3D-D534-5B2A-3C9BDE54E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422524B2-90E5-0413-B1F3-EFE1C80E89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68115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LEARNING DURING SIP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5A3699-2586-0A1A-5518-CB64588D9940}"/>
              </a:ext>
            </a:extLst>
          </p:cNvPr>
          <p:cNvSpPr txBox="1"/>
          <p:nvPr/>
        </p:nvSpPr>
        <p:spPr>
          <a:xfrm>
            <a:off x="478275" y="1416993"/>
            <a:ext cx="10531847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Trade record-keeping: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Highlights the importance of tracking and audit, emphasizing transparent and accurate trade logs.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Hedging: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Identifies hedging as a key risk management method in options trading, demonstrating awareness of protective strategies.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Analysis: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Notes the necessity of analyzing trade results to assess performance, aligning with professional trading practices.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7859B6-6A1B-5C4B-F250-C23BE259A3B0}"/>
              </a:ext>
            </a:extLst>
          </p:cNvPr>
          <p:cNvSpPr txBox="1"/>
          <p:nvPr/>
        </p:nvSpPr>
        <p:spPr>
          <a:xfrm>
            <a:off x="7289800" y="80703"/>
            <a:ext cx="27140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Domain Knowledge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2D9F03-4557-7508-9111-4942B9E44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96125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3B94AB-DD31-14AC-5F1B-CD021824B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C0D487E2-FFC0-B616-582E-6A7552D640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528804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BIBLIOGRAPHY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B47CA1-32B4-95BC-040A-AD96C324B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97230A-094A-EBF1-728E-03F3EE2464F0}"/>
              </a:ext>
            </a:extLst>
          </p:cNvPr>
          <p:cNvSpPr txBox="1"/>
          <p:nvPr/>
        </p:nvSpPr>
        <p:spPr>
          <a:xfrm>
            <a:off x="478275" y="1225689"/>
            <a:ext cx="10625154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>
              <a:buNone/>
            </a:pPr>
            <a:r>
              <a:rPr lang="en-IN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Online References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>
              <a:buNone/>
            </a:pPr>
            <a:r>
              <a:rPr lang="en-IN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571500" indent="-342900">
              <a:buFont typeface="+mj-lt"/>
              <a:buAutoNum type="arabicPeriod"/>
            </a:pPr>
            <a:r>
              <a:rPr lang="en-IN" u="sng" dirty="0">
                <a:solidFill>
                  <a:srgbClr val="0563C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  <a:hlinkClick r:id="rId3"/>
              </a:rPr>
              <a:t>W3Schools – Python File Handling</a:t>
            </a:r>
            <a:br>
              <a:rPr lang="en-IN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Referred for file operations and input/output techniques.</a:t>
            </a:r>
          </a:p>
          <a:p>
            <a:pPr marL="57150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571500" indent="-342900">
              <a:buFont typeface="+mj-lt"/>
              <a:buAutoNum type="arabicPeriod"/>
            </a:pPr>
            <a:r>
              <a:rPr lang="en-IN" u="sng" dirty="0" err="1">
                <a:latin typeface="Verdana" panose="020B0604030504040204" pitchFamily="34" charset="0"/>
                <a:ea typeface="Verdana" panose="020B0604030504040204" pitchFamily="34" charset="0"/>
                <a:hlinkClick r:id="rId4"/>
              </a:rPr>
              <a:t>GeeksforGeeks</a:t>
            </a:r>
            <a:r>
              <a:rPr lang="en-IN" u="sng" dirty="0">
                <a:latin typeface="Verdana" panose="020B0604030504040204" pitchFamily="34" charset="0"/>
                <a:ea typeface="Verdana" panose="020B0604030504040204" pitchFamily="34" charset="0"/>
                <a:hlinkClick r:id="rId4"/>
              </a:rPr>
              <a:t> – Python Projects</a:t>
            </a:r>
            <a:b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Used for getting inspiration and coding patterns for CLI-based Python applications.</a:t>
            </a:r>
          </a:p>
          <a:p>
            <a:pPr marL="57150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571500" indent="-342900">
              <a:buFont typeface="+mj-lt"/>
              <a:buAutoNum type="arabicPeriod"/>
            </a:pPr>
            <a:r>
              <a:rPr lang="en-IN" u="sng" dirty="0">
                <a:latin typeface="Verdana" panose="020B0604030504040204" pitchFamily="34" charset="0"/>
                <a:ea typeface="Verdana" panose="020B0604030504040204" pitchFamily="34" charset="0"/>
                <a:hlinkClick r:id="rId5"/>
              </a:rPr>
              <a:t>NSE India – Option Trading Strategies</a:t>
            </a:r>
            <a:b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Referred to understand real-world trading strategies and hedging examples.</a:t>
            </a:r>
          </a:p>
          <a:p>
            <a:pPr marL="57150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571500" indent="-342900">
              <a:buFont typeface="+mj-lt"/>
              <a:buAutoNum type="arabicPeriod"/>
            </a:pP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hlinkClick r:id="rId6"/>
              </a:rPr>
              <a:t>Real Python – CSV File Operations</a:t>
            </a: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pPr marL="22860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     Used for best practices and examples on CSV file handling in Python.</a:t>
            </a:r>
          </a:p>
          <a:p>
            <a:pPr marL="571500" indent="-342900">
              <a:buFont typeface="+mj-lt"/>
              <a:buAutoNum type="arabicPeriod" startAt="5"/>
            </a:pPr>
            <a:endParaRPr lang="en-US" u="sng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571500" indent="-342900">
              <a:buFont typeface="+mj-lt"/>
              <a:buAutoNum type="arabicPeriod" startAt="5"/>
            </a:pP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hlinkClick r:id="rId7"/>
              </a:rPr>
              <a:t>Investopedia – Options Selling Explained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2860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     Used for best practices and examples on CSV file handling in Python.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28600"/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marL="571500" indent="-342900">
              <a:buFont typeface="+mj-lt"/>
              <a:buAutoNum type="arabicPeriod" startAt="5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</a:p>
          <a:p>
            <a:pPr marL="457200">
              <a:buNone/>
            </a:pP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buNone/>
            </a:pPr>
            <a:r>
              <a:rPr lang="en-IN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buNone/>
            </a:pPr>
            <a:r>
              <a:rPr lang="en-US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001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2BCC4F-A6BE-D8AE-634A-09DE74E8B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111B2287-CB40-CC3F-8B4A-CA1A95402F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528804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BIBLIOGRAPHY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477CEB-E303-1B07-3785-F03324A2C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292642-774E-0074-5801-8D8B17231773}"/>
              </a:ext>
            </a:extLst>
          </p:cNvPr>
          <p:cNvSpPr txBox="1"/>
          <p:nvPr/>
        </p:nvSpPr>
        <p:spPr>
          <a:xfrm>
            <a:off x="478275" y="1225689"/>
            <a:ext cx="10625154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>
              <a:buNone/>
            </a:pPr>
            <a:r>
              <a:rPr lang="en-IN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Offline References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>
              <a:buNone/>
            </a:pPr>
            <a:r>
              <a:rPr lang="en-IN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Lecture Notes from Option Selling Training Class</a:t>
            </a:r>
            <a:b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Personal handwritten notes taken during the stock market classes.</a:t>
            </a:r>
          </a:p>
          <a:p>
            <a:pPr marL="342900" lvl="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College lecture handouts for Python programming and CLI development.</a:t>
            </a:r>
          </a:p>
          <a:p>
            <a:pPr marL="342900" lvl="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SIP journal provided by faculty, offering guidance on system design diagrams and documentation practices.</a:t>
            </a:r>
          </a:p>
          <a:p>
            <a:r>
              <a:rPr lang="en-IN" dirty="0"/>
              <a:t> </a:t>
            </a:r>
          </a:p>
          <a:p>
            <a:pPr lvl="0"/>
            <a:endParaRPr lang="en-IN" dirty="0"/>
          </a:p>
          <a:p>
            <a:r>
              <a:rPr lang="en-IN" dirty="0"/>
              <a:t> </a:t>
            </a:r>
          </a:p>
          <a:p>
            <a:pPr lvl="0"/>
            <a:endParaRPr lang="en-IN" dirty="0"/>
          </a:p>
          <a:p>
            <a:pPr marL="228600"/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marL="571500" indent="-342900">
              <a:buFont typeface="+mj-lt"/>
              <a:buAutoNum type="arabicPeriod" startAt="5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marL="571500" indent="-342900">
              <a:buFont typeface="+mj-lt"/>
              <a:buAutoNum type="arabicPeriod" startAt="5"/>
            </a:pPr>
            <a:endParaRPr lang="en-IN" dirty="0"/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</a:p>
          <a:p>
            <a:pPr marL="457200">
              <a:buNone/>
            </a:pP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buNone/>
            </a:pPr>
            <a:r>
              <a:rPr lang="en-IN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buNone/>
            </a:pPr>
            <a:r>
              <a:rPr lang="en-US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769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7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74EE69-A96A-7580-6F18-CCDF49657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A891070-C0BD-F2EB-00EE-ED97A0BE33EF}"/>
              </a:ext>
            </a:extLst>
          </p:cNvPr>
          <p:cNvSpPr txBox="1">
            <a:spLocks/>
          </p:cNvSpPr>
          <p:nvPr/>
        </p:nvSpPr>
        <p:spPr>
          <a:xfrm>
            <a:off x="2068286" y="14838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 sz="4400" b="1"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OPTION SELLING TRACKER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874E6D-C0BE-BABB-A553-563AF9265C06}"/>
              </a:ext>
            </a:extLst>
          </p:cNvPr>
          <p:cNvSpPr txBox="1"/>
          <p:nvPr/>
        </p:nvSpPr>
        <p:spPr>
          <a:xfrm>
            <a:off x="2438400" y="1117213"/>
            <a:ext cx="73152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An Interactive Python Trade Management Application for Option Selling with Hedging Support and Record-Keeping</a:t>
            </a:r>
          </a:p>
          <a:p>
            <a:pPr algn="ctr">
              <a:defRPr sz="2000"/>
            </a:pP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C2EAE7-85D0-5249-447A-D23D218A0B33}"/>
              </a:ext>
            </a:extLst>
          </p:cNvPr>
          <p:cNvSpPr txBox="1"/>
          <p:nvPr/>
        </p:nvSpPr>
        <p:spPr>
          <a:xfrm>
            <a:off x="304800" y="4155070"/>
            <a:ext cx="41148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Submitted By:</a:t>
            </a: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Bhavya Mehta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 (92300527128)</a:t>
            </a:r>
          </a:p>
          <a:p>
            <a:r>
              <a:rPr lang="en-IN" sz="2000" dirty="0">
                <a:latin typeface="Verdana" panose="020B0604030504040204" pitchFamily="34" charset="0"/>
                <a:ea typeface="Verdana" panose="020B0604030504040204" pitchFamily="34" charset="0"/>
              </a:rPr>
              <a:t>Jeel Patel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(92300527015)</a:t>
            </a:r>
            <a:endParaRPr lang="en-IN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Aagnik</a:t>
            </a:r>
            <a:r>
              <a:rPr lang="en-IN" sz="2000" dirty="0">
                <a:latin typeface="Verdana" panose="020B0604030504040204" pitchFamily="34" charset="0"/>
                <a:ea typeface="Verdana" panose="020B0604030504040204" pitchFamily="34" charset="0"/>
              </a:rPr>
              <a:t> Goswami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(92300527012)</a:t>
            </a:r>
          </a:p>
          <a:p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Course: BCA – Semester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V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Subject: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Python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D30034-FDDE-6619-48E5-52417A84B70A}"/>
              </a:ext>
            </a:extLst>
          </p:cNvPr>
          <p:cNvSpPr txBox="1"/>
          <p:nvPr/>
        </p:nvSpPr>
        <p:spPr>
          <a:xfrm>
            <a:off x="8229600" y="4155069"/>
            <a:ext cx="36576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Submitted To: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Prof. Dipak Thanki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Faculty of Computer Application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Marwadi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 University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Rajkot</a:t>
            </a:r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Gujarat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Academic Year: 202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5</a:t>
            </a:r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–202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6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146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111592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ONTENTS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AB36024-851B-6903-8A92-9F15E22230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2212337"/>
              </p:ext>
            </p:extLst>
          </p:nvPr>
        </p:nvGraphicFramePr>
        <p:xfrm>
          <a:off x="1473200" y="1209679"/>
          <a:ext cx="8805333" cy="51995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4525">
                  <a:extLst>
                    <a:ext uri="{9D8B030D-6E8A-4147-A177-3AD203B41FA5}">
                      <a16:colId xmlns:a16="http://schemas.microsoft.com/office/drawing/2014/main" val="1213460407"/>
                    </a:ext>
                  </a:extLst>
                </a:gridCol>
                <a:gridCol w="6142869">
                  <a:extLst>
                    <a:ext uri="{9D8B030D-6E8A-4147-A177-3AD203B41FA5}">
                      <a16:colId xmlns:a16="http://schemas.microsoft.com/office/drawing/2014/main" val="1728749732"/>
                    </a:ext>
                  </a:extLst>
                </a:gridCol>
                <a:gridCol w="1397939">
                  <a:extLst>
                    <a:ext uri="{9D8B030D-6E8A-4147-A177-3AD203B41FA5}">
                      <a16:colId xmlns:a16="http://schemas.microsoft.com/office/drawing/2014/main" val="3323452373"/>
                    </a:ext>
                  </a:extLst>
                </a:gridCol>
              </a:tblGrid>
              <a:tr h="5495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Chapters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Particulars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Page No.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1233986028"/>
                  </a:ext>
                </a:extLst>
              </a:tr>
              <a:tr h="38378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SYNOPSIS</a:t>
                      </a:r>
                      <a:endParaRPr lang="en-IN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4252294521"/>
                  </a:ext>
                </a:extLst>
              </a:tr>
              <a:tr h="79711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PREAMBLE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General Introduction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Module description 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2-3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4153992580"/>
                  </a:ext>
                </a:extLst>
              </a:tr>
              <a:tr h="90614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TECHNICAL DESCRIPTION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Hardware Requirement 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Software Requirement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3919242768"/>
                  </a:ext>
                </a:extLst>
              </a:tr>
              <a:tr h="9521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SYSTEM DESIGN AND DEVELOPMENT 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lvl="0"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  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Flowchart</a:t>
                      </a:r>
                    </a:p>
                    <a:p>
                      <a:pPr lvl="0" algn="ctr"/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Screen Design &amp; Coding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5-7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1989556924"/>
                  </a:ext>
                </a:extLst>
              </a:tr>
              <a:tr h="4129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400" b="1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 panose="02020603050405020304" pitchFamily="18" charset="0"/>
                        </a:rPr>
                        <a:t>CONCLUSION</a:t>
                      </a:r>
                      <a:endParaRPr lang="en-IN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303" marR="54303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2590895302"/>
                  </a:ext>
                </a:extLst>
              </a:tr>
              <a:tr h="40081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400" b="1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 panose="02020603050405020304" pitchFamily="18" charset="0"/>
                        </a:rPr>
                        <a:t>LEARNING DURING SIP</a:t>
                      </a:r>
                      <a:endParaRPr lang="en-IN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303" marR="54303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9-10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699760883"/>
                  </a:ext>
                </a:extLst>
              </a:tr>
              <a:tr h="79711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BIBLIOGRAPHY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Online References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Offline References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11-12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22102955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9187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4EAE1B-9C86-6F32-7932-08B889AF5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D3199896-98B0-7CA1-1B7D-3D28142CA4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0037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YNOPSIS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A4930-585E-F172-30A1-179308442207}"/>
              </a:ext>
            </a:extLst>
          </p:cNvPr>
          <p:cNvSpPr txBox="1"/>
          <p:nvPr/>
        </p:nvSpPr>
        <p:spPr>
          <a:xfrm>
            <a:off x="478275" y="1481735"/>
            <a:ext cx="10755781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Project Title: Option Selling Tracker.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 CSV-Based Trade Management Tool using Python and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GUI.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This application allows users to efficiently record, search, update, and manage option selling trades, including hedging positions, by using structured CSV file data storage.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User-friendly interfaces facilitate all core trade tracking operations with validation, prevention of duplicate trades, and easy navigation.</a:t>
            </a: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The system is designed to assist retail traders in maintaining accurate, organized trade records without the need for complex database systems.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US" sz="1800" dirty="0">
              <a:effectLst/>
              <a:latin typeface="Verdana" panose="020B0604030504040204" pitchFamily="34" charset="0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US" sz="1800" dirty="0">
              <a:effectLst/>
              <a:latin typeface="Verdana" panose="020B0604030504040204" pitchFamily="34" charset="0"/>
              <a:ea typeface="Bitstream Vera Sans"/>
              <a:cs typeface="Times New Roman" panose="02020603050405020304" pitchFamily="18" charset="0"/>
            </a:endParaRPr>
          </a:p>
          <a:p>
            <a:br>
              <a:rPr lang="en-US" sz="1600" dirty="0"/>
            </a:b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5E6524-28A1-C258-2A16-5E026B9C0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86369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2C7986-7798-4878-F95D-6E9EB74F4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C376F44D-4EAE-8FE6-B191-07C7B47AD4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18457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PREAMBLE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B7C87-A03D-13F9-F7CD-5A90ACC52443}"/>
              </a:ext>
            </a:extLst>
          </p:cNvPr>
          <p:cNvSpPr txBox="1"/>
          <p:nvPr/>
        </p:nvSpPr>
        <p:spPr>
          <a:xfrm>
            <a:off x="3496732" y="419257"/>
            <a:ext cx="39665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GENERAL INTRODUCTION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9C0FA7-7F13-BDE6-364D-A62B13B484A5}"/>
              </a:ext>
            </a:extLst>
          </p:cNvPr>
          <p:cNvSpPr txBox="1"/>
          <p:nvPr/>
        </p:nvSpPr>
        <p:spPr>
          <a:xfrm>
            <a:off x="478275" y="1406587"/>
            <a:ext cx="10961055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Retail </a:t>
            </a: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traders often engage in option selling to generate income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Manual tracking via spreadsheets is inefficient and error-prone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457200">
              <a:buNone/>
            </a:pP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The tracker simplifies trade tracking using structured CSV storage via a Python GUI application.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D88A43-5ADA-EF58-9924-050696CA8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61143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AB0A8D-464B-2E05-9B16-FEA2ADCA6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F8704B48-C6F3-CEBB-F770-64BD70E305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09991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PREAMBLE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0EA137-8634-F843-1540-9A1871BB60BB}"/>
              </a:ext>
            </a:extLst>
          </p:cNvPr>
          <p:cNvSpPr txBox="1"/>
          <p:nvPr/>
        </p:nvSpPr>
        <p:spPr>
          <a:xfrm>
            <a:off x="3488266" y="419257"/>
            <a:ext cx="34416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MODULE</a:t>
            </a:r>
            <a:r>
              <a:rPr lang="en-US" sz="2200" dirty="0"/>
              <a:t> </a:t>
            </a:r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DESCRIPTION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0EA9FC-CE5F-0C82-64FA-FF6C6F7C458E}"/>
              </a:ext>
            </a:extLst>
          </p:cNvPr>
          <p:cNvSpPr txBox="1"/>
          <p:nvPr/>
        </p:nvSpPr>
        <p:spPr>
          <a:xfrm>
            <a:off x="478276" y="1397256"/>
            <a:ext cx="6097554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Modules:</a:t>
            </a:r>
          </a:p>
          <a:p>
            <a:pPr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1. Add Trade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2. Display Trades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3. Search Trade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4. Update Trade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5. Delete Trade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6. Clear All Records</a:t>
            </a:r>
          </a:p>
          <a:p>
            <a:pPr>
              <a:buNone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0BABF-1C67-75CE-131B-17F32F550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88110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4E6EA9-1D30-47C3-FD3B-F0EB45BF9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B552168E-6D3A-FF9F-1AD4-FF65E74334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75650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ECHNICAL DESCRIPTION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B07FEC-226F-A00B-12DE-8B6D73814DEE}"/>
              </a:ext>
            </a:extLst>
          </p:cNvPr>
          <p:cNvSpPr txBox="1"/>
          <p:nvPr/>
        </p:nvSpPr>
        <p:spPr>
          <a:xfrm>
            <a:off x="478275" y="1483196"/>
            <a:ext cx="10149292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tabLst>
                <a:tab pos="457200" algn="l"/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Hardware Requirements: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>
              <a:buNone/>
              <a:tabLst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Any system capable of running Python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Minimum 512 MB RAM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Minimal disk space required to store CSV trade record files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dirty="0"/>
              <a:t>	</a:t>
            </a:r>
          </a:p>
          <a:p>
            <a:pPr>
              <a:buNone/>
              <a:tabLst>
                <a:tab pos="4444365" algn="l"/>
              </a:tabLs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lvl="0">
              <a:tabLst>
                <a:tab pos="457200" algn="l"/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Software Requirements: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3.x (latest stable version recommended) with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module included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Any text editor or IDE for code development (e.g., VS Code, PyCharm)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Graphical desktop environment to run the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GUI 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execution environment (command line or terminal) to launch the app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endParaRPr lang="en-IN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  <a:p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C484C9-D16E-1353-E640-7AF34C65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125200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39B263-494F-C602-0320-EB9558A6D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F63405FD-0B3F-E0D0-AF67-622967E318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9319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26" name="Picture 1">
            <a:extLst>
              <a:ext uri="{FF2B5EF4-FFF2-40B4-BE49-F238E27FC236}">
                <a16:creationId xmlns:a16="http://schemas.microsoft.com/office/drawing/2014/main" id="{A029D851-DD1F-A8BE-40A4-298DB98D9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6" b="4146"/>
          <a:stretch>
            <a:fillRect/>
          </a:stretch>
        </p:blipFill>
        <p:spPr bwMode="auto">
          <a:xfrm>
            <a:off x="2258008" y="1110343"/>
            <a:ext cx="7417837" cy="5461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EB4173-387D-0D2B-C1DC-1627DFFA6D16}"/>
              </a:ext>
            </a:extLst>
          </p:cNvPr>
          <p:cNvSpPr txBox="1"/>
          <p:nvPr/>
        </p:nvSpPr>
        <p:spPr>
          <a:xfrm>
            <a:off x="54102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Flowchart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D60B5-718A-8025-AD8D-A147D1CC5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42600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A216-3D2C-EA79-E4DB-85CC8BE6C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E1A8FE5C-BD2F-3F44-85A1-27BF2CE2ED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7795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5B94F1-823D-04B5-3BC5-623496527C11}"/>
              </a:ext>
            </a:extLst>
          </p:cNvPr>
          <p:cNvSpPr txBox="1"/>
          <p:nvPr/>
        </p:nvSpPr>
        <p:spPr>
          <a:xfrm>
            <a:off x="52578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Screen Design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E88A9A-9A5A-0E78-DD01-44250B18D276}"/>
              </a:ext>
            </a:extLst>
          </p:cNvPr>
          <p:cNvSpPr txBox="1"/>
          <p:nvPr/>
        </p:nvSpPr>
        <p:spPr>
          <a:xfrm>
            <a:off x="478275" y="1253422"/>
            <a:ext cx="10597162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000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Screen Design (</a:t>
            </a:r>
            <a:r>
              <a:rPr lang="en-IN" sz="2000" b="1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GUI</a:t>
            </a:r>
            <a:r>
              <a:rPr lang="en-IN" sz="2000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)</a:t>
            </a:r>
            <a:endParaRPr lang="en-IN" sz="20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The project uses a graphical interface built with Python's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library. Upon running the application, the user is presented with tabs and forms, providing access to all major functionalities in an organized, user-friendly layout.</a:t>
            </a:r>
            <a:endParaRPr lang="en-IN" sz="14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16">
            <a:extLst>
              <a:ext uri="{FF2B5EF4-FFF2-40B4-BE49-F238E27FC236}">
                <a16:creationId xmlns:a16="http://schemas.microsoft.com/office/drawing/2014/main" id="{D80D82AA-1681-8F90-C074-052CD0171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82694" y="3116583"/>
            <a:ext cx="9826611" cy="835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0421AC-6654-5C50-8539-C69A3865853F}"/>
              </a:ext>
            </a:extLst>
          </p:cNvPr>
          <p:cNvSpPr txBox="1"/>
          <p:nvPr/>
        </p:nvSpPr>
        <p:spPr>
          <a:xfrm>
            <a:off x="478276" y="4721966"/>
            <a:ext cx="105971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Each menu option leads to a respective set of prompts that collect or display data related to option selling trades.</a:t>
            </a:r>
            <a:endParaRPr lang="en-IN" sz="14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CFE9ED-29BF-81AD-265E-1A7C0B69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717969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833</Words>
  <Application>Microsoft Office PowerPoint</Application>
  <PresentationFormat>Widescreen</PresentationFormat>
  <Paragraphs>223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Nimbus Roman No9 L</vt:lpstr>
      <vt:lpstr>Symbol</vt:lpstr>
      <vt:lpstr>Verdana</vt:lpstr>
      <vt:lpstr>Office Theme</vt:lpstr>
      <vt:lpstr>PowerPoint Presentation</vt:lpstr>
      <vt:lpstr>PowerPoint Presentation</vt:lpstr>
      <vt:lpstr>CONTENTS</vt:lpstr>
      <vt:lpstr>SYNOPSIS</vt:lpstr>
      <vt:lpstr>PREAMBLE</vt:lpstr>
      <vt:lpstr>PREAMBLE</vt:lpstr>
      <vt:lpstr>TECHNICAL DESCRIPTION</vt:lpstr>
      <vt:lpstr>SYSTEM DESIGN</vt:lpstr>
      <vt:lpstr>SYSTEM DESIGN</vt:lpstr>
      <vt:lpstr>SYSTEM DESIGN</vt:lpstr>
      <vt:lpstr>CONCLUSION</vt:lpstr>
      <vt:lpstr>LEARNING DURING SIP</vt:lpstr>
      <vt:lpstr>LEARNING DURING SIP</vt:lpstr>
      <vt:lpstr>BIBLIOGRAPHY</vt:lpstr>
      <vt:lpstr>BIBLIOGRAPHY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Bhavya Mehta</cp:lastModifiedBy>
  <cp:revision>11</cp:revision>
  <dcterms:created xsi:type="dcterms:W3CDTF">2023-12-05T07:58:57Z</dcterms:created>
  <dcterms:modified xsi:type="dcterms:W3CDTF">2025-09-02T21:06:35Z</dcterms:modified>
</cp:coreProperties>
</file>

<file path=docProps/thumbnail.jpeg>
</file>